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4" r:id="rId6"/>
    <p:sldId id="260" r:id="rId7"/>
    <p:sldId id="261" r:id="rId8"/>
    <p:sldId id="268" r:id="rId9"/>
    <p:sldId id="262" r:id="rId10"/>
    <p:sldId id="263" r:id="rId11"/>
    <p:sldId id="265" r:id="rId12"/>
    <p:sldId id="266" r:id="rId13"/>
    <p:sldId id="267" r:id="rId14"/>
    <p:sldId id="269" r:id="rId15"/>
    <p:sldId id="270" r:id="rId16"/>
    <p:sldId id="271" r:id="rId17"/>
    <p:sldId id="272" r:id="rId18"/>
    <p:sldId id="273" r:id="rId19"/>
    <p:sldId id="278" r:id="rId20"/>
    <p:sldId id="274" r:id="rId21"/>
    <p:sldId id="275" r:id="rId22"/>
    <p:sldId id="276" r:id="rId23"/>
    <p:sldId id="277"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15" d="100"/>
          <a:sy n="115" d="100"/>
        </p:scale>
        <p:origin x="3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rbanladder.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6785" y="4430684"/>
            <a:ext cx="10207827" cy="1271847"/>
          </a:xfrm>
        </p:spPr>
        <p:txBody>
          <a:bodyPr>
            <a:normAutofit/>
          </a:bodyPr>
          <a:lstStyle/>
          <a:p>
            <a:pPr algn="ctr"/>
            <a:r>
              <a:rPr lang="en-US" sz="5400" b="1" dirty="0" err="1" smtClean="0">
                <a:solidFill>
                  <a:schemeClr val="tx1"/>
                </a:solidFill>
                <a:latin typeface="Algerian" panose="04020705040A02060702" pitchFamily="82" charset="0"/>
              </a:rPr>
              <a:t>DISPLAy</a:t>
            </a:r>
            <a:r>
              <a:rPr lang="en-US" sz="5400" b="1" dirty="0" smtClean="0">
                <a:solidFill>
                  <a:schemeClr val="tx1"/>
                </a:solidFill>
                <a:latin typeface="Algerian" panose="04020705040A02060702" pitchFamily="82" charset="0"/>
              </a:rPr>
              <a:t> BOOKSHELVES</a:t>
            </a:r>
            <a:endParaRPr lang="en-US" sz="5400" b="1" dirty="0">
              <a:solidFill>
                <a:schemeClr val="tx1"/>
              </a:solidFill>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98" y="363495"/>
            <a:ext cx="5361709" cy="3567973"/>
          </a:xfrm>
          <a:prstGeom prst="rect">
            <a:avLst/>
          </a:prstGeom>
          <a:solidFill>
            <a:schemeClr val="accent2">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6826888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3004"/>
            <a:ext cx="8911687" cy="1047403"/>
          </a:xfrm>
        </p:spPr>
        <p:txBody>
          <a:bodyPr>
            <a:normAutofit/>
          </a:bodyPr>
          <a:lstStyle/>
          <a:p>
            <a:pPr algn="ctr"/>
            <a:r>
              <a:rPr lang="en-US" sz="5400" b="1" dirty="0" smtClean="0">
                <a:latin typeface="Algerian" panose="04020705040A02060702" pitchFamily="82" charset="0"/>
              </a:rPr>
              <a:t>TEST CASE-2 </a:t>
            </a:r>
            <a:endParaRPr lang="en-US" sz="5400" b="1" dirty="0">
              <a:latin typeface="Algerian" panose="04020705040A02060702" pitchFamily="82" charset="0"/>
            </a:endParaRPr>
          </a:p>
        </p:txBody>
      </p:sp>
      <p:sp>
        <p:nvSpPr>
          <p:cNvPr id="3" name="Content Placeholder 2"/>
          <p:cNvSpPr>
            <a:spLocks noGrp="1"/>
          </p:cNvSpPr>
          <p:nvPr>
            <p:ph idx="1"/>
          </p:nvPr>
        </p:nvSpPr>
        <p:spPr>
          <a:xfrm>
            <a:off x="1953491" y="1471354"/>
            <a:ext cx="9551121" cy="3940232"/>
          </a:xfrm>
        </p:spPr>
        <p:txBody>
          <a:bodyPr>
            <a:normAutofit/>
          </a:bodyPr>
          <a:lstStyle/>
          <a:p>
            <a:pPr>
              <a:buAutoNum type="arabicPeriod"/>
            </a:pPr>
            <a:r>
              <a:rPr lang="en-US" sz="2400" dirty="0" smtClean="0"/>
              <a:t>Search for collections.</a:t>
            </a:r>
          </a:p>
          <a:p>
            <a:pPr>
              <a:buAutoNum type="arabicPeriod"/>
            </a:pPr>
            <a:endParaRPr lang="en-US" sz="2400" dirty="0" smtClean="0"/>
          </a:p>
          <a:p>
            <a:pPr>
              <a:buAutoNum type="arabicPeriod"/>
            </a:pPr>
            <a:r>
              <a:rPr lang="en-US" sz="2400" dirty="0" smtClean="0"/>
              <a:t>Checking the dropdown list.</a:t>
            </a:r>
          </a:p>
          <a:p>
            <a:pPr>
              <a:buAutoNum type="arabicPeriod"/>
            </a:pPr>
            <a:endParaRPr lang="en-US" sz="2400" dirty="0" smtClean="0"/>
          </a:p>
          <a:p>
            <a:pPr>
              <a:buAutoNum type="arabicPeriod"/>
            </a:pPr>
            <a:r>
              <a:rPr lang="en-US" sz="2400" dirty="0" smtClean="0"/>
              <a:t>Selecting being at home from collections.</a:t>
            </a:r>
          </a:p>
          <a:p>
            <a:pPr>
              <a:buAutoNum type="arabicPeriod"/>
            </a:pPr>
            <a:endParaRPr lang="en-US" sz="2400" dirty="0" smtClean="0"/>
          </a:p>
          <a:p>
            <a:pPr>
              <a:buAutoNum type="arabicPeriod"/>
            </a:pPr>
            <a:r>
              <a:rPr lang="en-US" sz="2400" dirty="0" smtClean="0"/>
              <a:t>Displaying the sub menu list. </a:t>
            </a:r>
          </a:p>
        </p:txBody>
      </p:sp>
    </p:spTree>
    <p:extLst>
      <p:ext uri="{BB962C8B-B14F-4D97-AF65-F5344CB8AC3E}">
        <p14:creationId xmlns:p14="http://schemas.microsoft.com/office/powerpoint/2010/main" val="3684119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3" y="274320"/>
            <a:ext cx="9426430" cy="1296785"/>
          </a:xfrm>
        </p:spPr>
        <p:txBody>
          <a:bodyPr>
            <a:normAutofit fontScale="90000"/>
          </a:bodyPr>
          <a:lstStyle/>
          <a:p>
            <a:r>
              <a:rPr lang="en-US" sz="2400" dirty="0" smtClean="0"/>
              <a:t>In this scenario, we firstly search for “Collections” and check weather the drop down list is working or no .</a:t>
            </a:r>
            <a:br>
              <a:rPr lang="en-US" sz="2400" dirty="0" smtClean="0"/>
            </a:br>
            <a:r>
              <a:rPr lang="en-US" sz="2400" dirty="0" smtClean="0"/>
              <a:t/>
            </a:r>
            <a:br>
              <a:rPr lang="en-US" sz="2400" dirty="0" smtClean="0"/>
            </a:br>
            <a:endParaRPr lang="en-US" sz="2400" dirty="0"/>
          </a:p>
        </p:txBody>
      </p:sp>
      <p:pic>
        <p:nvPicPr>
          <p:cNvPr id="7" name="Content Placeholder 6"/>
          <p:cNvPicPr>
            <a:picLocks noGrp="1" noChangeAspect="1"/>
          </p:cNvPicPr>
          <p:nvPr>
            <p:ph idx="1"/>
          </p:nvPr>
        </p:nvPicPr>
        <p:blipFill rotWithShape="1">
          <a:blip r:embed="rId2"/>
          <a:srcRect l="3439" t="3320" r="10366" b="20151"/>
          <a:stretch/>
        </p:blipFill>
        <p:spPr>
          <a:xfrm>
            <a:off x="1895302" y="1313412"/>
            <a:ext cx="9035934" cy="4838006"/>
          </a:xfrm>
          <a:prstGeom prst="rect">
            <a:avLst/>
          </a:prstGeom>
        </p:spPr>
      </p:pic>
    </p:spTree>
    <p:extLst>
      <p:ext uri="{BB962C8B-B14F-4D97-AF65-F5344CB8AC3E}">
        <p14:creationId xmlns:p14="http://schemas.microsoft.com/office/powerpoint/2010/main" val="1265663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487" y="166256"/>
            <a:ext cx="9684126" cy="1346660"/>
          </a:xfrm>
        </p:spPr>
        <p:txBody>
          <a:bodyPr>
            <a:normAutofit/>
          </a:bodyPr>
          <a:lstStyle/>
          <a:p>
            <a:r>
              <a:rPr lang="en-US" sz="2400" dirty="0" smtClean="0"/>
              <a:t>Next , we check for “Being at home” from collections.</a:t>
            </a:r>
            <a:br>
              <a:rPr lang="en-US" sz="2400" dirty="0" smtClean="0"/>
            </a:br>
            <a:r>
              <a:rPr lang="en-US" sz="2400" dirty="0" smtClean="0"/>
              <a:t>The sub menu list from ‘Being at home’ are displayed . </a:t>
            </a:r>
            <a:endParaRPr lang="en-US" sz="2400" dirty="0"/>
          </a:p>
        </p:txBody>
      </p:sp>
      <p:pic>
        <p:nvPicPr>
          <p:cNvPr id="8" name="Content Placeholder 7"/>
          <p:cNvPicPr>
            <a:picLocks noGrp="1" noChangeAspect="1"/>
          </p:cNvPicPr>
          <p:nvPr>
            <p:ph idx="1"/>
          </p:nvPr>
        </p:nvPicPr>
        <p:blipFill rotWithShape="1">
          <a:blip r:embed="rId2"/>
          <a:srcRect l="3473" t="3088" r="5210" b="10923"/>
          <a:stretch/>
        </p:blipFill>
        <p:spPr>
          <a:xfrm>
            <a:off x="1911927" y="1313412"/>
            <a:ext cx="9185563" cy="4879570"/>
          </a:xfrm>
          <a:prstGeom prst="rect">
            <a:avLst/>
          </a:prstGeom>
        </p:spPr>
      </p:pic>
    </p:spTree>
    <p:extLst>
      <p:ext uri="{BB962C8B-B14F-4D97-AF65-F5344CB8AC3E}">
        <p14:creationId xmlns:p14="http://schemas.microsoft.com/office/powerpoint/2010/main" val="3671856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6131"/>
            <a:ext cx="8911687" cy="2011679"/>
          </a:xfrm>
        </p:spPr>
        <p:txBody>
          <a:bodyPr>
            <a:normAutofit fontScale="90000"/>
          </a:bodyPr>
          <a:lstStyle/>
          <a:p>
            <a:pPr algn="ctr"/>
            <a:r>
              <a:rPr lang="en-US" sz="5400" b="1" dirty="0" smtClean="0">
                <a:latin typeface="Algerian" panose="04020705040A02060702" pitchFamily="82" charset="0"/>
              </a:rPr>
              <a:t>TEST CASE-3</a:t>
            </a:r>
            <a:br>
              <a:rPr lang="en-US" sz="5400" b="1" dirty="0" smtClean="0">
                <a:latin typeface="Algerian" panose="04020705040A02060702" pitchFamily="82" charset="0"/>
              </a:rPr>
            </a:br>
            <a:r>
              <a:rPr lang="en-US" sz="5400" b="1" dirty="0" smtClean="0">
                <a:latin typeface="Algerian" panose="04020705040A02060702" pitchFamily="82" charset="0"/>
              </a:rPr>
              <a:t>PART-1</a:t>
            </a:r>
            <a:br>
              <a:rPr lang="en-US" sz="5400" b="1" dirty="0" smtClean="0">
                <a:latin typeface="Algerian" panose="04020705040A02060702" pitchFamily="82" charset="0"/>
              </a:rPr>
            </a:br>
            <a:endParaRPr lang="en-US" sz="5400" b="1" dirty="0">
              <a:latin typeface="Algerian" panose="04020705040A02060702" pitchFamily="82" charset="0"/>
            </a:endParaRPr>
          </a:p>
        </p:txBody>
      </p:sp>
      <p:sp>
        <p:nvSpPr>
          <p:cNvPr id="3" name="Content Placeholder 2"/>
          <p:cNvSpPr>
            <a:spLocks noGrp="1"/>
          </p:cNvSpPr>
          <p:nvPr>
            <p:ph idx="1"/>
          </p:nvPr>
        </p:nvSpPr>
        <p:spPr>
          <a:xfrm>
            <a:off x="2302625" y="1812175"/>
            <a:ext cx="9201987" cy="4596938"/>
          </a:xfrm>
        </p:spPr>
        <p:txBody>
          <a:bodyPr>
            <a:normAutofit/>
          </a:bodyPr>
          <a:lstStyle/>
          <a:p>
            <a:pPr>
              <a:buAutoNum type="arabicPeriod"/>
            </a:pPr>
            <a:r>
              <a:rPr lang="en-US" sz="2400" dirty="0" smtClean="0"/>
              <a:t>Validate Gift cards.</a:t>
            </a:r>
          </a:p>
          <a:p>
            <a:pPr>
              <a:buAutoNum type="arabicPeriod"/>
            </a:pPr>
            <a:endParaRPr lang="en-US" sz="2400" dirty="0"/>
          </a:p>
          <a:p>
            <a:pPr>
              <a:buAutoNum type="arabicPeriod"/>
            </a:pPr>
            <a:r>
              <a:rPr lang="en-US" sz="2400" dirty="0" smtClean="0"/>
              <a:t>Selecting the occasion</a:t>
            </a:r>
          </a:p>
          <a:p>
            <a:pPr>
              <a:buAutoNum type="arabicPeriod"/>
            </a:pPr>
            <a:endParaRPr lang="en-US" sz="2400" dirty="0"/>
          </a:p>
          <a:p>
            <a:pPr>
              <a:buAutoNum type="arabicPeriod"/>
            </a:pPr>
            <a:r>
              <a:rPr lang="en-US" sz="2400" dirty="0" smtClean="0"/>
              <a:t>Entering the amount.</a:t>
            </a:r>
          </a:p>
          <a:p>
            <a:pPr>
              <a:buAutoNum type="arabicPeriod"/>
            </a:pPr>
            <a:endParaRPr lang="en-US" sz="2400" dirty="0"/>
          </a:p>
          <a:p>
            <a:pPr>
              <a:buAutoNum type="arabicPeriod"/>
            </a:pPr>
            <a:r>
              <a:rPr lang="en-US" sz="2400" dirty="0" smtClean="0"/>
              <a:t>Checking the Next button.</a:t>
            </a:r>
          </a:p>
          <a:p>
            <a:pPr>
              <a:buAutoNum type="arabicPeriod"/>
            </a:pPr>
            <a:endParaRPr lang="en-US" sz="2400" dirty="0"/>
          </a:p>
          <a:p>
            <a:pPr>
              <a:buFont typeface="Wingdings 3" charset="2"/>
              <a:buAutoNum type="arabicPeriod"/>
            </a:pPr>
            <a:r>
              <a:rPr lang="en-US" sz="2400" dirty="0"/>
              <a:t>Selecting “Send on” dates and checking drop down lists.</a:t>
            </a:r>
          </a:p>
          <a:p>
            <a:pPr>
              <a:buAutoNum type="arabicPeriod"/>
            </a:pPr>
            <a:endParaRPr lang="en-US" sz="2400" dirty="0"/>
          </a:p>
        </p:txBody>
      </p:sp>
    </p:spTree>
    <p:extLst>
      <p:ext uri="{BB962C8B-B14F-4D97-AF65-F5344CB8AC3E}">
        <p14:creationId xmlns:p14="http://schemas.microsoft.com/office/powerpoint/2010/main" val="1032779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495" y="274320"/>
            <a:ext cx="9418117" cy="1313411"/>
          </a:xfrm>
        </p:spPr>
        <p:txBody>
          <a:bodyPr>
            <a:normAutofit/>
          </a:bodyPr>
          <a:lstStyle/>
          <a:p>
            <a:r>
              <a:rPr lang="en-US" sz="2400" dirty="0" smtClean="0"/>
              <a:t>Firstly, we select “Gift cards” option from the home page.</a:t>
            </a:r>
            <a:endParaRPr lang="en-US" sz="2400" dirty="0"/>
          </a:p>
        </p:txBody>
      </p:sp>
      <p:pic>
        <p:nvPicPr>
          <p:cNvPr id="4" name="Content Placeholder 3"/>
          <p:cNvPicPr>
            <a:picLocks noGrp="1" noChangeAspect="1"/>
          </p:cNvPicPr>
          <p:nvPr>
            <p:ph idx="1"/>
          </p:nvPr>
        </p:nvPicPr>
        <p:blipFill rotWithShape="1">
          <a:blip r:embed="rId2"/>
          <a:srcRect l="3845" t="3748" r="16408" b="7837"/>
          <a:stretch/>
        </p:blipFill>
        <p:spPr>
          <a:xfrm>
            <a:off x="3004379" y="1471122"/>
            <a:ext cx="6934045" cy="4324350"/>
          </a:xfrm>
          <a:prstGeom prst="rect">
            <a:avLst/>
          </a:prstGeom>
        </p:spPr>
      </p:pic>
    </p:spTree>
    <p:extLst>
      <p:ext uri="{BB962C8B-B14F-4D97-AF65-F5344CB8AC3E}">
        <p14:creationId xmlns:p14="http://schemas.microsoft.com/office/powerpoint/2010/main" val="3774776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429" y="299258"/>
            <a:ext cx="9526183" cy="1338349"/>
          </a:xfrm>
        </p:spPr>
        <p:txBody>
          <a:bodyPr>
            <a:normAutofit/>
          </a:bodyPr>
          <a:lstStyle/>
          <a:p>
            <a:r>
              <a:rPr lang="en-US" sz="2400" dirty="0" smtClean="0"/>
              <a:t>Select the occasion from the below options. We are selecting “Birthday/Anniversary” as our occasion.</a:t>
            </a:r>
            <a:endParaRPr lang="en-US" sz="2400" dirty="0"/>
          </a:p>
        </p:txBody>
      </p:sp>
      <p:pic>
        <p:nvPicPr>
          <p:cNvPr id="4" name="Content Placeholder 3"/>
          <p:cNvPicPr>
            <a:picLocks noGrp="1" noChangeAspect="1"/>
          </p:cNvPicPr>
          <p:nvPr>
            <p:ph idx="1"/>
          </p:nvPr>
        </p:nvPicPr>
        <p:blipFill rotWithShape="1">
          <a:blip r:embed="rId2"/>
          <a:srcRect l="3348" t="3529" r="15292" b="15553"/>
          <a:stretch/>
        </p:blipFill>
        <p:spPr>
          <a:xfrm>
            <a:off x="2660072" y="1701337"/>
            <a:ext cx="7124007" cy="3859877"/>
          </a:xfrm>
          <a:prstGeom prst="rect">
            <a:avLst/>
          </a:prstGeom>
        </p:spPr>
      </p:pic>
    </p:spTree>
    <p:extLst>
      <p:ext uri="{BB962C8B-B14F-4D97-AF65-F5344CB8AC3E}">
        <p14:creationId xmlns:p14="http://schemas.microsoft.com/office/powerpoint/2010/main" val="221297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055" y="266008"/>
            <a:ext cx="9509557" cy="1305098"/>
          </a:xfrm>
        </p:spPr>
        <p:txBody>
          <a:bodyPr>
            <a:normAutofit/>
          </a:bodyPr>
          <a:lstStyle/>
          <a:p>
            <a:r>
              <a:rPr lang="en-US" sz="2400" dirty="0" smtClean="0"/>
              <a:t>It leads us to the next module to customize the gift card.</a:t>
            </a:r>
            <a:br>
              <a:rPr lang="en-US" sz="2400" dirty="0" smtClean="0"/>
            </a:br>
            <a:r>
              <a:rPr lang="en-US" sz="2400" dirty="0" smtClean="0"/>
              <a:t>In this we try to enter the amount more than 5,00,000.</a:t>
            </a:r>
            <a:br>
              <a:rPr lang="en-US" sz="2400" dirty="0" smtClean="0"/>
            </a:br>
            <a:r>
              <a:rPr lang="en-US" sz="2400" dirty="0" smtClean="0"/>
              <a:t>We notice that the Next button is disabled .</a:t>
            </a:r>
            <a:endParaRPr lang="en-US" sz="2400" dirty="0"/>
          </a:p>
        </p:txBody>
      </p:sp>
      <p:pic>
        <p:nvPicPr>
          <p:cNvPr id="4" name="Content Placeholder 3"/>
          <p:cNvPicPr>
            <a:picLocks noGrp="1" noChangeAspect="1"/>
          </p:cNvPicPr>
          <p:nvPr>
            <p:ph idx="1"/>
          </p:nvPr>
        </p:nvPicPr>
        <p:blipFill rotWithShape="1">
          <a:blip r:embed="rId2"/>
          <a:srcRect l="3720" t="3307" r="10703" b="17759"/>
          <a:stretch/>
        </p:blipFill>
        <p:spPr>
          <a:xfrm>
            <a:off x="2607804" y="1909156"/>
            <a:ext cx="7282175" cy="3778250"/>
          </a:xfrm>
          <a:prstGeom prst="rect">
            <a:avLst/>
          </a:prstGeom>
        </p:spPr>
      </p:pic>
    </p:spTree>
    <p:extLst>
      <p:ext uri="{BB962C8B-B14F-4D97-AF65-F5344CB8AC3E}">
        <p14:creationId xmlns:p14="http://schemas.microsoft.com/office/powerpoint/2010/main" val="2592381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865" y="315884"/>
            <a:ext cx="9567747" cy="1255221"/>
          </a:xfrm>
        </p:spPr>
        <p:txBody>
          <a:bodyPr>
            <a:normAutofit/>
          </a:bodyPr>
          <a:lstStyle/>
          <a:p>
            <a:r>
              <a:rPr lang="en-US" sz="2400" dirty="0"/>
              <a:t>W</a:t>
            </a:r>
            <a:r>
              <a:rPr lang="en-US" sz="2400" dirty="0" smtClean="0"/>
              <a:t>e will enter the amount less than 1000 and we notice the Next button is disabled.</a:t>
            </a:r>
            <a:endParaRPr lang="en-US" sz="2400" dirty="0"/>
          </a:p>
        </p:txBody>
      </p:sp>
      <p:pic>
        <p:nvPicPr>
          <p:cNvPr id="6" name="Content Placeholder 5"/>
          <p:cNvPicPr>
            <a:picLocks noGrp="1" noChangeAspect="1"/>
          </p:cNvPicPr>
          <p:nvPr>
            <p:ph idx="1"/>
          </p:nvPr>
        </p:nvPicPr>
        <p:blipFill rotWithShape="1">
          <a:blip r:embed="rId2"/>
          <a:srcRect l="3473" t="3528" r="13184" b="12466"/>
          <a:stretch/>
        </p:blipFill>
        <p:spPr>
          <a:xfrm>
            <a:off x="2985738" y="1662806"/>
            <a:ext cx="7025069" cy="3983037"/>
          </a:xfrm>
          <a:prstGeom prst="rect">
            <a:avLst/>
          </a:prstGeom>
        </p:spPr>
      </p:pic>
    </p:spTree>
    <p:extLst>
      <p:ext uri="{BB962C8B-B14F-4D97-AF65-F5344CB8AC3E}">
        <p14:creationId xmlns:p14="http://schemas.microsoft.com/office/powerpoint/2010/main" val="1315727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931" y="448888"/>
            <a:ext cx="9459682" cy="1313410"/>
          </a:xfrm>
        </p:spPr>
        <p:txBody>
          <a:bodyPr>
            <a:normAutofit/>
          </a:bodyPr>
          <a:lstStyle/>
          <a:p>
            <a:r>
              <a:rPr lang="en-US" sz="2400" dirty="0" smtClean="0"/>
              <a:t>Now , we enter the correct amount within the given range.</a:t>
            </a:r>
            <a:br>
              <a:rPr lang="en-US" sz="2400" dirty="0" smtClean="0"/>
            </a:br>
            <a:r>
              <a:rPr lang="en-US" sz="2400" dirty="0" smtClean="0"/>
              <a:t>That is more than 1,000 and less than 5,00,000.</a:t>
            </a:r>
            <a:br>
              <a:rPr lang="en-US" sz="2400" dirty="0" smtClean="0"/>
            </a:br>
            <a:r>
              <a:rPr lang="en-US" sz="2400" dirty="0" smtClean="0"/>
              <a:t>The Next button is enabled.</a:t>
            </a:r>
            <a:endParaRPr lang="en-US" sz="2400" dirty="0"/>
          </a:p>
        </p:txBody>
      </p:sp>
      <p:pic>
        <p:nvPicPr>
          <p:cNvPr id="4" name="Content Placeholder 3"/>
          <p:cNvPicPr>
            <a:picLocks noGrp="1" noChangeAspect="1"/>
          </p:cNvPicPr>
          <p:nvPr>
            <p:ph idx="1"/>
          </p:nvPr>
        </p:nvPicPr>
        <p:blipFill rotWithShape="1">
          <a:blip r:embed="rId2"/>
          <a:srcRect l="4961" t="2426" r="11820" b="15994"/>
          <a:stretch/>
        </p:blipFill>
        <p:spPr>
          <a:xfrm>
            <a:off x="2897789" y="2391295"/>
            <a:ext cx="6851836" cy="3778250"/>
          </a:xfrm>
          <a:prstGeom prst="rect">
            <a:avLst/>
          </a:prstGeom>
        </p:spPr>
      </p:pic>
    </p:spTree>
    <p:extLst>
      <p:ext uri="{BB962C8B-B14F-4D97-AF65-F5344CB8AC3E}">
        <p14:creationId xmlns:p14="http://schemas.microsoft.com/office/powerpoint/2010/main" val="2380859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607" y="340822"/>
            <a:ext cx="10232968" cy="1288473"/>
          </a:xfrm>
        </p:spPr>
        <p:txBody>
          <a:bodyPr>
            <a:normAutofit/>
          </a:bodyPr>
          <a:lstStyle/>
          <a:p>
            <a:r>
              <a:rPr lang="en-US" sz="2400" dirty="0" smtClean="0"/>
              <a:t>The date to send should be selected from the drop down list.</a:t>
            </a:r>
            <a:br>
              <a:rPr lang="en-US" sz="2400" dirty="0" smtClean="0"/>
            </a:br>
            <a:r>
              <a:rPr lang="en-US" sz="2400" dirty="0" smtClean="0"/>
              <a:t>We should be able to select the date and month from </a:t>
            </a:r>
            <a:r>
              <a:rPr lang="en-US" sz="2400" dirty="0" err="1" smtClean="0"/>
              <a:t>thedrop</a:t>
            </a:r>
            <a:r>
              <a:rPr lang="en-US" sz="2400" dirty="0" smtClean="0"/>
              <a:t> down list.</a:t>
            </a:r>
            <a:endParaRPr lang="en-US" sz="2400" dirty="0"/>
          </a:p>
        </p:txBody>
      </p:sp>
      <p:pic>
        <p:nvPicPr>
          <p:cNvPr id="4" name="Content Placeholder 3"/>
          <p:cNvPicPr>
            <a:picLocks noGrp="1" noChangeAspect="1"/>
          </p:cNvPicPr>
          <p:nvPr>
            <p:ph idx="1"/>
          </p:nvPr>
        </p:nvPicPr>
        <p:blipFill rotWithShape="1">
          <a:blip r:embed="rId2"/>
          <a:srcRect l="6946" t="3307" r="20748" b="23932"/>
          <a:stretch/>
        </p:blipFill>
        <p:spPr>
          <a:xfrm>
            <a:off x="1637608" y="2017222"/>
            <a:ext cx="4746567" cy="3778250"/>
          </a:xfrm>
          <a:prstGeom prst="rect">
            <a:avLst/>
          </a:prstGeom>
        </p:spPr>
      </p:pic>
      <p:pic>
        <p:nvPicPr>
          <p:cNvPr id="5" name="Picture 4"/>
          <p:cNvPicPr>
            <a:picLocks noChangeAspect="1"/>
          </p:cNvPicPr>
          <p:nvPr/>
        </p:nvPicPr>
        <p:blipFill rotWithShape="1">
          <a:blip r:embed="rId3"/>
          <a:srcRect l="7192" t="3748" r="18728" b="20404"/>
          <a:stretch/>
        </p:blipFill>
        <p:spPr>
          <a:xfrm>
            <a:off x="6957753" y="2017223"/>
            <a:ext cx="4912822" cy="3778250"/>
          </a:xfrm>
          <a:prstGeom prst="rect">
            <a:avLst/>
          </a:prstGeom>
        </p:spPr>
      </p:pic>
    </p:spTree>
    <p:extLst>
      <p:ext uri="{BB962C8B-B14F-4D97-AF65-F5344CB8AC3E}">
        <p14:creationId xmlns:p14="http://schemas.microsoft.com/office/powerpoint/2010/main" val="3364214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047" y="407324"/>
            <a:ext cx="9775565" cy="989214"/>
          </a:xfrm>
        </p:spPr>
        <p:txBody>
          <a:bodyPr/>
          <a:lstStyle/>
          <a:p>
            <a:pPr algn="ctr"/>
            <a:r>
              <a:rPr lang="en-US" b="1" dirty="0" smtClean="0"/>
              <a:t>TEAM MEMBERS:</a:t>
            </a:r>
            <a:endParaRPr lang="en-US" b="1" dirty="0"/>
          </a:p>
        </p:txBody>
      </p:sp>
      <p:sp>
        <p:nvSpPr>
          <p:cNvPr id="3" name="Content Placeholder 2"/>
          <p:cNvSpPr>
            <a:spLocks noGrp="1"/>
          </p:cNvSpPr>
          <p:nvPr>
            <p:ph idx="1"/>
          </p:nvPr>
        </p:nvSpPr>
        <p:spPr>
          <a:xfrm>
            <a:off x="1354975" y="1280160"/>
            <a:ext cx="10149637" cy="4631062"/>
          </a:xfrm>
        </p:spPr>
        <p:txBody>
          <a:bodyPr>
            <a:normAutofit/>
          </a:bodyPr>
          <a:lstStyle/>
          <a:p>
            <a:pPr>
              <a:buFont typeface="Wingdings" panose="05000000000000000000" pitchFamily="2" charset="2"/>
              <a:buChar char="Ø"/>
            </a:pPr>
            <a:r>
              <a:rPr lang="en-US" sz="2400" dirty="0" smtClean="0"/>
              <a:t>Shubham Mishra – 890843</a:t>
            </a:r>
          </a:p>
          <a:p>
            <a:pPr>
              <a:buFont typeface="Wingdings" panose="05000000000000000000" pitchFamily="2" charset="2"/>
              <a:buChar char="Ø"/>
            </a:pPr>
            <a:endParaRPr lang="en-US" sz="2400" dirty="0" smtClean="0"/>
          </a:p>
          <a:p>
            <a:pPr>
              <a:buFont typeface="Wingdings" panose="05000000000000000000" pitchFamily="2" charset="2"/>
              <a:buChar char="Ø"/>
            </a:pPr>
            <a:r>
              <a:rPr lang="en-US" sz="2400" dirty="0" smtClean="0"/>
              <a:t>Rama Chandra Prasad Chakali – 890460</a:t>
            </a:r>
          </a:p>
          <a:p>
            <a:pPr marL="0" indent="0">
              <a:buNone/>
            </a:pPr>
            <a:endParaRPr lang="en-US" sz="2400" dirty="0" smtClean="0"/>
          </a:p>
          <a:p>
            <a:pPr>
              <a:buFont typeface="Wingdings" panose="05000000000000000000" pitchFamily="2" charset="2"/>
              <a:buChar char="Ø"/>
            </a:pPr>
            <a:r>
              <a:rPr lang="en-US" sz="2400" dirty="0" smtClean="0"/>
              <a:t>Shubham Lokare – 890247</a:t>
            </a:r>
          </a:p>
          <a:p>
            <a:pPr>
              <a:buFont typeface="Wingdings" panose="05000000000000000000" pitchFamily="2" charset="2"/>
              <a:buChar char="Ø"/>
            </a:pPr>
            <a:endParaRPr lang="en-US" sz="2400" dirty="0" smtClean="0"/>
          </a:p>
          <a:p>
            <a:pPr>
              <a:buFont typeface="Wingdings" panose="05000000000000000000" pitchFamily="2" charset="2"/>
              <a:buChar char="Ø"/>
            </a:pPr>
            <a:r>
              <a:rPr lang="en-US" sz="2400" dirty="0" smtClean="0"/>
              <a:t>Rohit Jujaray – 891070</a:t>
            </a:r>
          </a:p>
          <a:p>
            <a:pPr>
              <a:buFont typeface="Wingdings" panose="05000000000000000000" pitchFamily="2" charset="2"/>
              <a:buChar char="Ø"/>
            </a:pPr>
            <a:endParaRPr lang="en-US" sz="2400" dirty="0" smtClean="0"/>
          </a:p>
          <a:p>
            <a:pPr>
              <a:buFont typeface="Wingdings" panose="05000000000000000000" pitchFamily="2" charset="2"/>
              <a:buChar char="Ø"/>
            </a:pPr>
            <a:r>
              <a:rPr lang="en-US" sz="2400" dirty="0" smtClean="0"/>
              <a:t>Goje Niharika - 890161</a:t>
            </a:r>
          </a:p>
        </p:txBody>
      </p:sp>
    </p:spTree>
    <p:extLst>
      <p:ext uri="{BB962C8B-B14F-4D97-AF65-F5344CB8AC3E}">
        <p14:creationId xmlns:p14="http://schemas.microsoft.com/office/powerpoint/2010/main" val="2219495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
            <a:ext cx="8911687" cy="2011679"/>
          </a:xfrm>
        </p:spPr>
        <p:txBody>
          <a:bodyPr>
            <a:normAutofit/>
          </a:bodyPr>
          <a:lstStyle/>
          <a:p>
            <a:pPr algn="ctr"/>
            <a:r>
              <a:rPr lang="en-US" sz="5400" b="1" dirty="0" smtClean="0">
                <a:latin typeface="Algerian" panose="04020705040A02060702" pitchFamily="82" charset="0"/>
              </a:rPr>
              <a:t>TEST CASE-3</a:t>
            </a:r>
            <a:br>
              <a:rPr lang="en-US" sz="5400" b="1" dirty="0" smtClean="0">
                <a:latin typeface="Algerian" panose="04020705040A02060702" pitchFamily="82" charset="0"/>
              </a:rPr>
            </a:br>
            <a:r>
              <a:rPr lang="en-US" sz="5400" b="1" dirty="0" smtClean="0">
                <a:latin typeface="Algerian" panose="04020705040A02060702" pitchFamily="82" charset="0"/>
              </a:rPr>
              <a:t>PART-2</a:t>
            </a:r>
            <a:endParaRPr lang="en-US" sz="5400" b="1" dirty="0">
              <a:latin typeface="Algerian" panose="04020705040A02060702" pitchFamily="82" charset="0"/>
            </a:endParaRPr>
          </a:p>
        </p:txBody>
      </p:sp>
      <p:sp>
        <p:nvSpPr>
          <p:cNvPr id="3" name="Content Placeholder 2"/>
          <p:cNvSpPr>
            <a:spLocks noGrp="1"/>
          </p:cNvSpPr>
          <p:nvPr>
            <p:ph idx="1"/>
          </p:nvPr>
        </p:nvSpPr>
        <p:spPr>
          <a:xfrm>
            <a:off x="1936865" y="2244436"/>
            <a:ext cx="9567747" cy="3666786"/>
          </a:xfrm>
        </p:spPr>
        <p:txBody>
          <a:bodyPr>
            <a:noAutofit/>
          </a:bodyPr>
          <a:lstStyle/>
          <a:p>
            <a:pPr>
              <a:buAutoNum type="arabicPeriod"/>
            </a:pPr>
            <a:r>
              <a:rPr lang="en-US" sz="2400" dirty="0" smtClean="0"/>
              <a:t>Customizing without Email. </a:t>
            </a:r>
          </a:p>
          <a:p>
            <a:pPr>
              <a:buAutoNum type="arabicPeriod"/>
            </a:pPr>
            <a:r>
              <a:rPr lang="en-US" sz="2400" dirty="0" smtClean="0"/>
              <a:t>Customizing without Name.</a:t>
            </a:r>
          </a:p>
          <a:p>
            <a:pPr>
              <a:buAutoNum type="arabicPeriod"/>
            </a:pPr>
            <a:r>
              <a:rPr lang="en-US" sz="2400" dirty="0" smtClean="0"/>
              <a:t>Customizing without Phone number.</a:t>
            </a:r>
          </a:p>
          <a:p>
            <a:pPr>
              <a:buAutoNum type="arabicPeriod"/>
            </a:pPr>
            <a:r>
              <a:rPr lang="en-US" sz="2400" dirty="0" smtClean="0"/>
              <a:t>Entering message more than 20 words.</a:t>
            </a:r>
          </a:p>
          <a:p>
            <a:pPr>
              <a:buAutoNum type="arabicPeriod"/>
            </a:pPr>
            <a:r>
              <a:rPr lang="en-US" sz="2400" dirty="0" smtClean="0"/>
              <a:t>Entering invalid data.</a:t>
            </a:r>
          </a:p>
        </p:txBody>
      </p:sp>
    </p:spTree>
    <p:extLst>
      <p:ext uri="{BB962C8B-B14F-4D97-AF65-F5344CB8AC3E}">
        <p14:creationId xmlns:p14="http://schemas.microsoft.com/office/powerpoint/2010/main" val="4806089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245" y="257695"/>
            <a:ext cx="9451368" cy="2028305"/>
          </a:xfrm>
        </p:spPr>
        <p:txBody>
          <a:bodyPr>
            <a:normAutofit/>
          </a:bodyPr>
          <a:lstStyle/>
          <a:p>
            <a:r>
              <a:rPr lang="en-US" sz="2400" dirty="0" smtClean="0"/>
              <a:t>After entering the amount, we are lead to the next module where we have to give the details of the person whom we are sending the gift card. In the first scenario, we are filling the details without the email address and we get and error which says “Please fill out this field”.</a:t>
            </a:r>
            <a:endParaRPr lang="en-US" sz="2400" dirty="0"/>
          </a:p>
        </p:txBody>
      </p:sp>
      <p:pic>
        <p:nvPicPr>
          <p:cNvPr id="4" name="Content Placeholder 3"/>
          <p:cNvPicPr>
            <a:picLocks noGrp="1" noChangeAspect="1"/>
          </p:cNvPicPr>
          <p:nvPr>
            <p:ph idx="1"/>
          </p:nvPr>
        </p:nvPicPr>
        <p:blipFill rotWithShape="1">
          <a:blip r:embed="rId2"/>
          <a:srcRect l="6448" t="3308" r="22734" b="23931"/>
          <a:stretch/>
        </p:blipFill>
        <p:spPr>
          <a:xfrm>
            <a:off x="3187947" y="2582486"/>
            <a:ext cx="6537522" cy="3778250"/>
          </a:xfrm>
          <a:prstGeom prst="rect">
            <a:avLst/>
          </a:prstGeom>
        </p:spPr>
      </p:pic>
    </p:spTree>
    <p:extLst>
      <p:ext uri="{BB962C8B-B14F-4D97-AF65-F5344CB8AC3E}">
        <p14:creationId xmlns:p14="http://schemas.microsoft.com/office/powerpoint/2010/main" val="2609887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499" y="224444"/>
            <a:ext cx="9285114" cy="1471352"/>
          </a:xfrm>
        </p:spPr>
        <p:txBody>
          <a:bodyPr>
            <a:normAutofit/>
          </a:bodyPr>
          <a:lstStyle/>
          <a:p>
            <a:r>
              <a:rPr lang="en-US" sz="2400" dirty="0" smtClean="0"/>
              <a:t>In the second case, we try to not fill the name and try to confirm the module. Here, we notice that there is an error that says “ Please fill out this field”.</a:t>
            </a:r>
            <a:endParaRPr lang="en-US" sz="2400" dirty="0"/>
          </a:p>
        </p:txBody>
      </p:sp>
      <p:pic>
        <p:nvPicPr>
          <p:cNvPr id="4" name="Content Placeholder 3"/>
          <p:cNvPicPr>
            <a:picLocks noGrp="1" noChangeAspect="1"/>
          </p:cNvPicPr>
          <p:nvPr>
            <p:ph idx="1"/>
          </p:nvPr>
        </p:nvPicPr>
        <p:blipFill rotWithShape="1">
          <a:blip r:embed="rId2"/>
          <a:srcRect l="5333" t="3087" r="20749" b="19302"/>
          <a:stretch/>
        </p:blipFill>
        <p:spPr>
          <a:xfrm>
            <a:off x="3532391" y="2208414"/>
            <a:ext cx="6397276" cy="3778250"/>
          </a:xfrm>
          <a:prstGeom prst="rect">
            <a:avLst/>
          </a:prstGeom>
        </p:spPr>
      </p:pic>
    </p:spTree>
    <p:extLst>
      <p:ext uri="{BB962C8B-B14F-4D97-AF65-F5344CB8AC3E}">
        <p14:creationId xmlns:p14="http://schemas.microsoft.com/office/powerpoint/2010/main" val="1407406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In this scenario, we keep the phone number empty and confirm. We again get an error that says </a:t>
            </a:r>
            <a:r>
              <a:rPr lang="en-US" sz="2400" dirty="0"/>
              <a:t>“ Please fill out this field”.</a:t>
            </a:r>
          </a:p>
        </p:txBody>
      </p:sp>
      <p:pic>
        <p:nvPicPr>
          <p:cNvPr id="4" name="Content Placeholder 3"/>
          <p:cNvPicPr>
            <a:picLocks noGrp="1" noChangeAspect="1"/>
          </p:cNvPicPr>
          <p:nvPr>
            <p:ph idx="1"/>
          </p:nvPr>
        </p:nvPicPr>
        <p:blipFill rotWithShape="1">
          <a:blip r:embed="rId2"/>
          <a:srcRect l="5581" t="3968" r="24098" b="22389"/>
          <a:stretch/>
        </p:blipFill>
        <p:spPr>
          <a:xfrm>
            <a:off x="3499144" y="2274916"/>
            <a:ext cx="6413893" cy="3778250"/>
          </a:xfrm>
          <a:prstGeom prst="rect">
            <a:avLst/>
          </a:prstGeom>
        </p:spPr>
      </p:pic>
    </p:spTree>
    <p:extLst>
      <p:ext uri="{BB962C8B-B14F-4D97-AF65-F5344CB8AC3E}">
        <p14:creationId xmlns:p14="http://schemas.microsoft.com/office/powerpoint/2010/main" val="1903502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113" y="324196"/>
            <a:ext cx="9667500" cy="1579419"/>
          </a:xfrm>
        </p:spPr>
        <p:txBody>
          <a:bodyPr>
            <a:normAutofit/>
          </a:bodyPr>
          <a:lstStyle/>
          <a:p>
            <a:r>
              <a:rPr lang="en-US" sz="2400" dirty="0" smtClean="0"/>
              <a:t>When we try to give a message more than 200 words , we don’t get to move forward after the limit of 200 words exceeds.</a:t>
            </a:r>
            <a:br>
              <a:rPr lang="en-US" sz="2400" dirty="0" smtClean="0"/>
            </a:br>
            <a:r>
              <a:rPr lang="en-US" sz="2400" dirty="0" smtClean="0"/>
              <a:t>The message has to be only of 200 words.</a:t>
            </a:r>
            <a:endParaRPr lang="en-US" sz="2400" dirty="0"/>
          </a:p>
        </p:txBody>
      </p:sp>
      <p:pic>
        <p:nvPicPr>
          <p:cNvPr id="4" name="Content Placeholder 3"/>
          <p:cNvPicPr>
            <a:picLocks noGrp="1" noChangeAspect="1"/>
          </p:cNvPicPr>
          <p:nvPr>
            <p:ph idx="1"/>
          </p:nvPr>
        </p:nvPicPr>
        <p:blipFill rotWithShape="1">
          <a:blip r:embed="rId2"/>
          <a:srcRect l="7318" t="3307" r="20625" b="24814"/>
          <a:stretch/>
        </p:blipFill>
        <p:spPr>
          <a:xfrm>
            <a:off x="3680152" y="2133600"/>
            <a:ext cx="6733522" cy="3778250"/>
          </a:xfrm>
          <a:prstGeom prst="rect">
            <a:avLst/>
          </a:prstGeom>
        </p:spPr>
      </p:pic>
    </p:spTree>
    <p:extLst>
      <p:ext uri="{BB962C8B-B14F-4D97-AF65-F5344CB8AC3E}">
        <p14:creationId xmlns:p14="http://schemas.microsoft.com/office/powerpoint/2010/main" val="3135536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1" y="116379"/>
            <a:ext cx="9950132" cy="2427316"/>
          </a:xfrm>
        </p:spPr>
        <p:txBody>
          <a:bodyPr>
            <a:normAutofit/>
          </a:bodyPr>
          <a:lstStyle/>
          <a:p>
            <a:r>
              <a:rPr lang="en-US" sz="2400" dirty="0" smtClean="0"/>
              <a:t>In this last scenario, we try to give an invalid email and this time we have an error displayed according to the error. In the below  invalid email we have given a special character and missed @ symbol. The error we get is “Please include an ‘@’ in the email address. ‘Julie&lt;3gmail.com’ is missing an ‘@’.”.</a:t>
            </a:r>
            <a:endParaRPr lang="en-US" sz="2400" dirty="0"/>
          </a:p>
        </p:txBody>
      </p:sp>
      <p:pic>
        <p:nvPicPr>
          <p:cNvPr id="4" name="Content Placeholder 3"/>
          <p:cNvPicPr>
            <a:picLocks noGrp="1" noChangeAspect="1"/>
          </p:cNvPicPr>
          <p:nvPr>
            <p:ph idx="1"/>
          </p:nvPr>
        </p:nvPicPr>
        <p:blipFill rotWithShape="1">
          <a:blip r:embed="rId2"/>
          <a:srcRect l="7070" t="3307" r="18392" b="23050"/>
          <a:stretch/>
        </p:blipFill>
        <p:spPr>
          <a:xfrm>
            <a:off x="3256955" y="2732117"/>
            <a:ext cx="6798521" cy="3778250"/>
          </a:xfrm>
          <a:prstGeom prst="rect">
            <a:avLst/>
          </a:prstGeom>
        </p:spPr>
      </p:pic>
    </p:spTree>
    <p:extLst>
      <p:ext uri="{BB962C8B-B14F-4D97-AF65-F5344CB8AC3E}">
        <p14:creationId xmlns:p14="http://schemas.microsoft.com/office/powerpoint/2010/main" val="1043678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743" y="324196"/>
            <a:ext cx="9517870" cy="1321724"/>
          </a:xfrm>
        </p:spPr>
        <p:txBody>
          <a:bodyPr>
            <a:normAutofit/>
          </a:bodyPr>
          <a:lstStyle/>
          <a:p>
            <a:pPr algn="ctr"/>
            <a:r>
              <a:rPr lang="en-US" sz="5400" b="1" dirty="0" smtClean="0">
                <a:latin typeface="Algerian" panose="04020705040A02060702" pitchFamily="82" charset="0"/>
              </a:rPr>
              <a:t>TEST CASE-4</a:t>
            </a:r>
            <a:endParaRPr lang="en-US" sz="5400" b="1" dirty="0">
              <a:latin typeface="Algerian" panose="04020705040A02060702" pitchFamily="82" charset="0"/>
            </a:endParaRPr>
          </a:p>
        </p:txBody>
      </p:sp>
      <p:sp>
        <p:nvSpPr>
          <p:cNvPr id="3" name="Content Placeholder 2"/>
          <p:cNvSpPr>
            <a:spLocks noGrp="1"/>
          </p:cNvSpPr>
          <p:nvPr>
            <p:ph idx="1"/>
          </p:nvPr>
        </p:nvSpPr>
        <p:spPr>
          <a:xfrm>
            <a:off x="1986743" y="1820487"/>
            <a:ext cx="9517869" cy="4090735"/>
          </a:xfrm>
        </p:spPr>
        <p:txBody>
          <a:bodyPr/>
          <a:lstStyle/>
          <a:p>
            <a:pPr marL="0" indent="0">
              <a:buNone/>
            </a:pPr>
            <a:r>
              <a:rPr lang="en-US" dirty="0" smtClean="0"/>
              <a:t> </a:t>
            </a:r>
            <a:r>
              <a:rPr lang="en-US" sz="2400" dirty="0" smtClean="0"/>
              <a:t>1. Search for study chairs.</a:t>
            </a:r>
          </a:p>
          <a:p>
            <a:pPr marL="0" indent="0">
              <a:buNone/>
            </a:pPr>
            <a:endParaRPr lang="en-US" sz="2400" dirty="0" smtClean="0"/>
          </a:p>
          <a:p>
            <a:pPr marL="0" indent="0">
              <a:buNone/>
            </a:pPr>
            <a:r>
              <a:rPr lang="en-US" sz="2400" dirty="0" smtClean="0"/>
              <a:t> 2. Display highly suggested study chairs with their prices.</a:t>
            </a:r>
            <a:endParaRPr lang="en-US" sz="2400" dirty="0"/>
          </a:p>
        </p:txBody>
      </p:sp>
    </p:spTree>
    <p:extLst>
      <p:ext uri="{BB962C8B-B14F-4D97-AF65-F5344CB8AC3E}">
        <p14:creationId xmlns:p14="http://schemas.microsoft.com/office/powerpoint/2010/main" val="3244673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In this case, we search for “Study chairs”.</a:t>
            </a:r>
            <a:br>
              <a:rPr lang="en-US" sz="2400" dirty="0" smtClean="0"/>
            </a:br>
            <a:r>
              <a:rPr lang="en-US" sz="2400" dirty="0" smtClean="0"/>
              <a:t>We display the highly recommended first three study chairs with their prices.</a:t>
            </a:r>
            <a:endParaRPr lang="en-US" sz="2400" dirty="0"/>
          </a:p>
        </p:txBody>
      </p:sp>
      <p:pic>
        <p:nvPicPr>
          <p:cNvPr id="4" name="Content Placeholder 3"/>
          <p:cNvPicPr>
            <a:picLocks noGrp="1" noChangeAspect="1"/>
          </p:cNvPicPr>
          <p:nvPr>
            <p:ph idx="1"/>
          </p:nvPr>
        </p:nvPicPr>
        <p:blipFill rotWithShape="1">
          <a:blip r:embed="rId2"/>
          <a:srcRect l="5705" t="3087" r="14424" b="23711"/>
          <a:stretch/>
        </p:blipFill>
        <p:spPr>
          <a:xfrm>
            <a:off x="2975176" y="2133600"/>
            <a:ext cx="7328825" cy="3778250"/>
          </a:xfrm>
          <a:prstGeom prst="rect">
            <a:avLst/>
          </a:prstGeom>
        </p:spPr>
      </p:pic>
    </p:spTree>
    <p:extLst>
      <p:ext uri="{BB962C8B-B14F-4D97-AF65-F5344CB8AC3E}">
        <p14:creationId xmlns:p14="http://schemas.microsoft.com/office/powerpoint/2010/main" val="612336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0524" y="1468147"/>
            <a:ext cx="4114799" cy="2463771"/>
          </a:xfrm>
        </p:spPr>
      </p:pic>
    </p:spTree>
    <p:extLst>
      <p:ext uri="{BB962C8B-B14F-4D97-AF65-F5344CB8AC3E}">
        <p14:creationId xmlns:p14="http://schemas.microsoft.com/office/powerpoint/2010/main" val="751660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487" y="324197"/>
            <a:ext cx="9684125" cy="1064028"/>
          </a:xfrm>
        </p:spPr>
        <p:txBody>
          <a:bodyPr>
            <a:normAutofit/>
          </a:bodyPr>
          <a:lstStyle/>
          <a:p>
            <a:pPr algn="ctr"/>
            <a:r>
              <a:rPr lang="en-US" sz="4400" b="1" dirty="0" smtClean="0">
                <a:latin typeface="Algerian" panose="04020705040A02060702" pitchFamily="82" charset="0"/>
              </a:rPr>
              <a:t>Introduction:</a:t>
            </a:r>
            <a:endParaRPr lang="en-US" sz="4400" b="1" dirty="0">
              <a:latin typeface="Algerian" panose="04020705040A02060702" pitchFamily="82" charset="0"/>
            </a:endParaRPr>
          </a:p>
        </p:txBody>
      </p:sp>
      <p:sp>
        <p:nvSpPr>
          <p:cNvPr id="3" name="Content Placeholder 2"/>
          <p:cNvSpPr>
            <a:spLocks noGrp="1"/>
          </p:cNvSpPr>
          <p:nvPr>
            <p:ph idx="1"/>
          </p:nvPr>
        </p:nvSpPr>
        <p:spPr>
          <a:xfrm>
            <a:off x="1745673" y="1479665"/>
            <a:ext cx="9758939" cy="4572001"/>
          </a:xfrm>
        </p:spPr>
        <p:txBody>
          <a:bodyPr>
            <a:noAutofit/>
          </a:bodyPr>
          <a:lstStyle/>
          <a:p>
            <a:pPr>
              <a:buFont typeface="Wingdings" panose="05000000000000000000" pitchFamily="2" charset="2"/>
              <a:buChar char="q"/>
            </a:pPr>
            <a:r>
              <a:rPr lang="en-US" sz="2800" dirty="0"/>
              <a:t>To build a good application</a:t>
            </a:r>
            <a:r>
              <a:rPr lang="en-US" sz="2800" dirty="0" smtClean="0"/>
              <a:t>, which </a:t>
            </a:r>
            <a:r>
              <a:rPr lang="en-US" sz="2800" dirty="0"/>
              <a:t>is </a:t>
            </a:r>
            <a:r>
              <a:rPr lang="en-US" sz="2800" dirty="0" smtClean="0"/>
              <a:t>reliable, scalable </a:t>
            </a:r>
            <a:r>
              <a:rPr lang="en-US" sz="2800" dirty="0"/>
              <a:t>and </a:t>
            </a:r>
            <a:r>
              <a:rPr lang="en-US" sz="2800" dirty="0" smtClean="0"/>
              <a:t>maintainable, it </a:t>
            </a:r>
            <a:r>
              <a:rPr lang="en-US" sz="2800" dirty="0"/>
              <a:t>is important for QA teams to </a:t>
            </a:r>
            <a:r>
              <a:rPr lang="en-US" sz="2800" dirty="0" smtClean="0"/>
              <a:t>adopt </a:t>
            </a:r>
            <a:r>
              <a:rPr lang="en-US" sz="2800" dirty="0"/>
              <a:t>proven design techniques and </a:t>
            </a:r>
            <a:r>
              <a:rPr lang="en-US" sz="2800" dirty="0" smtClean="0"/>
              <a:t>good coding standards.</a:t>
            </a:r>
          </a:p>
          <a:p>
            <a:pPr>
              <a:buFont typeface="Wingdings" panose="05000000000000000000" pitchFamily="2" charset="2"/>
              <a:buChar char="q"/>
            </a:pPr>
            <a:r>
              <a:rPr lang="en-US" sz="2800" dirty="0" smtClean="0"/>
              <a:t>In </a:t>
            </a:r>
            <a:r>
              <a:rPr lang="en-US" sz="2800" dirty="0"/>
              <a:t>the below </a:t>
            </a:r>
            <a:r>
              <a:rPr lang="en-US" sz="2800" dirty="0" smtClean="0"/>
              <a:t>presentation ,</a:t>
            </a:r>
            <a:r>
              <a:rPr lang="en-US" sz="2800" dirty="0"/>
              <a:t>we will </a:t>
            </a:r>
            <a:r>
              <a:rPr lang="en-US" sz="2800" dirty="0" smtClean="0"/>
              <a:t>under </a:t>
            </a:r>
            <a:r>
              <a:rPr lang="en-US" sz="2800" dirty="0"/>
              <a:t>the working of the </a:t>
            </a:r>
            <a:r>
              <a:rPr lang="en-US" sz="2800" dirty="0" smtClean="0"/>
              <a:t>website "</a:t>
            </a:r>
            <a:r>
              <a:rPr lang="en-US" sz="2800" dirty="0"/>
              <a:t>Urban Ladder" to display the </a:t>
            </a:r>
            <a:r>
              <a:rPr lang="en-US" sz="2800" dirty="0" smtClean="0"/>
              <a:t>bookshelves</a:t>
            </a:r>
            <a:r>
              <a:rPr lang="en-US" sz="2800" dirty="0"/>
              <a:t>. </a:t>
            </a:r>
          </a:p>
          <a:p>
            <a:pPr>
              <a:buFont typeface="Wingdings" panose="05000000000000000000" pitchFamily="2" charset="2"/>
              <a:buChar char="q"/>
            </a:pPr>
            <a:r>
              <a:rPr lang="en-US" sz="2800" dirty="0"/>
              <a:t>We will also know about the technologies </a:t>
            </a:r>
            <a:r>
              <a:rPr lang="en-US" sz="2800" dirty="0" smtClean="0"/>
              <a:t>and </a:t>
            </a:r>
            <a:r>
              <a:rPr lang="en-US" sz="2800" dirty="0"/>
              <a:t>displaying screenshots that </a:t>
            </a:r>
            <a:r>
              <a:rPr lang="en-US" sz="2800" dirty="0" smtClean="0"/>
              <a:t>are used </a:t>
            </a:r>
            <a:r>
              <a:rPr lang="en-US" sz="2800" dirty="0"/>
              <a:t>to know the working of the site</a:t>
            </a:r>
            <a:r>
              <a:rPr lang="en-US" sz="2800" dirty="0" smtClean="0"/>
              <a:t>.  </a:t>
            </a:r>
            <a:endParaRPr lang="en-US" sz="2800" dirty="0"/>
          </a:p>
        </p:txBody>
      </p:sp>
    </p:spTree>
    <p:extLst>
      <p:ext uri="{BB962C8B-B14F-4D97-AF65-F5344CB8AC3E}">
        <p14:creationId xmlns:p14="http://schemas.microsoft.com/office/powerpoint/2010/main" val="558915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549" y="340822"/>
            <a:ext cx="9709063" cy="1188720"/>
          </a:xfrm>
        </p:spPr>
        <p:txBody>
          <a:bodyPr/>
          <a:lstStyle/>
          <a:p>
            <a:pPr algn="ctr"/>
            <a:r>
              <a:rPr lang="en-US" sz="4000" b="1" dirty="0" smtClean="0">
                <a:latin typeface="Algerian" panose="04020705040A02060702" pitchFamily="82" charset="0"/>
              </a:rPr>
              <a:t>Technologies Used:</a:t>
            </a:r>
            <a:endParaRPr lang="en-US" sz="4000" b="1" dirty="0">
              <a:latin typeface="Algerian" panose="04020705040A02060702" pitchFamily="82" charset="0"/>
            </a:endParaRPr>
          </a:p>
        </p:txBody>
      </p:sp>
      <p:sp>
        <p:nvSpPr>
          <p:cNvPr id="3" name="Content Placeholder 2"/>
          <p:cNvSpPr>
            <a:spLocks noGrp="1"/>
          </p:cNvSpPr>
          <p:nvPr>
            <p:ph idx="1"/>
          </p:nvPr>
        </p:nvSpPr>
        <p:spPr>
          <a:xfrm>
            <a:off x="1795549" y="1263535"/>
            <a:ext cx="9709063" cy="4937760"/>
          </a:xfrm>
        </p:spPr>
        <p:txBody>
          <a:bodyPr>
            <a:noAutofit/>
          </a:bodyPr>
          <a:lstStyle/>
          <a:p>
            <a:pPr marL="0" indent="0">
              <a:buNone/>
            </a:pPr>
            <a:r>
              <a:rPr lang="en-US" sz="2000" dirty="0"/>
              <a:t>1.Selenium for testing web </a:t>
            </a:r>
            <a:r>
              <a:rPr lang="en-US" sz="2000" dirty="0" smtClean="0"/>
              <a:t>application.</a:t>
            </a:r>
          </a:p>
          <a:p>
            <a:pPr marL="0" indent="0">
              <a:buNone/>
            </a:pPr>
            <a:endParaRPr lang="en-US" sz="2000" dirty="0" smtClean="0"/>
          </a:p>
          <a:p>
            <a:pPr marL="0" indent="0">
              <a:buNone/>
            </a:pPr>
            <a:r>
              <a:rPr lang="en-US" sz="2000" dirty="0" smtClean="0"/>
              <a:t>2.TestNG </a:t>
            </a:r>
            <a:r>
              <a:rPr lang="en-US" sz="2000" dirty="0"/>
              <a:t>for unit testing</a:t>
            </a:r>
            <a:r>
              <a:rPr lang="en-US" sz="2000" dirty="0" smtClean="0"/>
              <a:t>.</a:t>
            </a:r>
          </a:p>
          <a:p>
            <a:pPr marL="0" indent="0">
              <a:buNone/>
            </a:pPr>
            <a:endParaRPr lang="en-US" sz="2000" dirty="0" smtClean="0"/>
          </a:p>
          <a:p>
            <a:pPr marL="0" indent="0">
              <a:buNone/>
            </a:pPr>
            <a:r>
              <a:rPr lang="en-US" sz="2000" dirty="0" smtClean="0"/>
              <a:t>3.Apache </a:t>
            </a:r>
            <a:r>
              <a:rPr lang="en-US" sz="2000" dirty="0"/>
              <a:t>POI for Page Object </a:t>
            </a:r>
            <a:r>
              <a:rPr lang="en-US" sz="2000" dirty="0" smtClean="0"/>
              <a:t>Model.</a:t>
            </a:r>
          </a:p>
          <a:p>
            <a:pPr marL="0" indent="0">
              <a:buNone/>
            </a:pPr>
            <a:endParaRPr lang="en-US" sz="2000" dirty="0"/>
          </a:p>
          <a:p>
            <a:pPr marL="0" indent="0">
              <a:buNone/>
            </a:pPr>
            <a:r>
              <a:rPr lang="en-US" sz="2000" dirty="0"/>
              <a:t>4.Maven for building the project</a:t>
            </a:r>
            <a:r>
              <a:rPr lang="en-US" sz="2000" dirty="0" smtClean="0"/>
              <a:t>.</a:t>
            </a:r>
          </a:p>
          <a:p>
            <a:pPr marL="0" indent="0">
              <a:buNone/>
            </a:pPr>
            <a:endParaRPr lang="en-US" sz="2000" dirty="0"/>
          </a:p>
          <a:p>
            <a:pPr marL="0" indent="0">
              <a:buNone/>
            </a:pPr>
            <a:r>
              <a:rPr lang="en-US" sz="2000" dirty="0"/>
              <a:t>5.Jenkins for Continuous </a:t>
            </a:r>
            <a:r>
              <a:rPr lang="en-US" sz="2000" dirty="0" smtClean="0"/>
              <a:t>integrations.</a:t>
            </a:r>
          </a:p>
          <a:p>
            <a:pPr marL="0" indent="0">
              <a:buNone/>
            </a:pPr>
            <a:endParaRPr lang="en-US" sz="2000" dirty="0"/>
          </a:p>
          <a:p>
            <a:pPr marL="0" indent="0">
              <a:buNone/>
            </a:pPr>
            <a:r>
              <a:rPr lang="en-US" sz="2000" dirty="0"/>
              <a:t>6.MS Excel for manage data.</a:t>
            </a:r>
          </a:p>
        </p:txBody>
      </p:sp>
    </p:spTree>
    <p:extLst>
      <p:ext uri="{BB962C8B-B14F-4D97-AF65-F5344CB8AC3E}">
        <p14:creationId xmlns:p14="http://schemas.microsoft.com/office/powerpoint/2010/main" val="1039726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0"/>
            <a:ext cx="8911687" cy="972590"/>
          </a:xfrm>
        </p:spPr>
        <p:txBody>
          <a:bodyPr>
            <a:normAutofit fontScale="90000"/>
          </a:bodyPr>
          <a:lstStyle/>
          <a:p>
            <a:pPr algn="ctr"/>
            <a:r>
              <a:rPr lang="en-US" sz="5400" b="1" dirty="0" smtClean="0">
                <a:latin typeface="Algerian" panose="04020705040A02060702" pitchFamily="82" charset="0"/>
              </a:rPr>
              <a:t>TEST</a:t>
            </a:r>
            <a:r>
              <a:rPr lang="en-US" sz="6000" b="1" dirty="0" smtClean="0">
                <a:latin typeface="Algerian" panose="04020705040A02060702" pitchFamily="82" charset="0"/>
              </a:rPr>
              <a:t> CASE-1</a:t>
            </a:r>
            <a:endParaRPr lang="en-US" sz="6000" b="1" dirty="0">
              <a:latin typeface="Algerian" panose="04020705040A02060702" pitchFamily="82" charset="0"/>
            </a:endParaRPr>
          </a:p>
        </p:txBody>
      </p:sp>
      <p:sp>
        <p:nvSpPr>
          <p:cNvPr id="3" name="Content Placeholder 2"/>
          <p:cNvSpPr>
            <a:spLocks noGrp="1"/>
          </p:cNvSpPr>
          <p:nvPr>
            <p:ph idx="1"/>
          </p:nvPr>
        </p:nvSpPr>
        <p:spPr>
          <a:xfrm>
            <a:off x="1770611" y="1105593"/>
            <a:ext cx="9734001" cy="5137265"/>
          </a:xfrm>
        </p:spPr>
        <p:txBody>
          <a:bodyPr>
            <a:normAutofit fontScale="92500" lnSpcReduction="10000"/>
          </a:bodyPr>
          <a:lstStyle/>
          <a:p>
            <a:pPr marL="0" indent="0">
              <a:buNone/>
            </a:pPr>
            <a:r>
              <a:rPr lang="en-US" dirty="0" smtClean="0"/>
              <a:t> </a:t>
            </a:r>
            <a:r>
              <a:rPr lang="en-US" sz="2600" dirty="0" smtClean="0"/>
              <a:t>1. Launching website.</a:t>
            </a:r>
          </a:p>
          <a:p>
            <a:pPr marL="0" indent="0">
              <a:buNone/>
            </a:pPr>
            <a:endParaRPr lang="en-US" sz="2600" dirty="0" smtClean="0"/>
          </a:p>
          <a:p>
            <a:pPr marL="0" indent="0">
              <a:buNone/>
            </a:pPr>
            <a:r>
              <a:rPr lang="en-US" sz="2600" dirty="0" smtClean="0"/>
              <a:t> 2. Checking if search button is working.</a:t>
            </a:r>
          </a:p>
          <a:p>
            <a:pPr marL="0" indent="0">
              <a:buNone/>
            </a:pPr>
            <a:endParaRPr lang="en-US" sz="2600" dirty="0" smtClean="0"/>
          </a:p>
          <a:p>
            <a:pPr marL="0" indent="0">
              <a:buNone/>
            </a:pPr>
            <a:r>
              <a:rPr lang="en-US" sz="2600" dirty="0"/>
              <a:t> 3</a:t>
            </a:r>
            <a:r>
              <a:rPr lang="en-US" sz="2600" dirty="0" smtClean="0"/>
              <a:t>. Keeping the text box empty.</a:t>
            </a:r>
          </a:p>
          <a:p>
            <a:pPr marL="0" indent="0">
              <a:buNone/>
            </a:pPr>
            <a:endParaRPr lang="en-US" sz="2600" dirty="0" smtClean="0"/>
          </a:p>
          <a:p>
            <a:pPr marL="0" indent="0">
              <a:buNone/>
            </a:pPr>
            <a:r>
              <a:rPr lang="en-US" sz="2600" dirty="0" smtClean="0"/>
              <a:t> 4. Searching for Bookshelves.</a:t>
            </a:r>
          </a:p>
          <a:p>
            <a:pPr marL="0" indent="0">
              <a:buNone/>
            </a:pPr>
            <a:endParaRPr lang="en-US" sz="2600" dirty="0" smtClean="0"/>
          </a:p>
          <a:p>
            <a:pPr marL="0" indent="0">
              <a:buNone/>
            </a:pPr>
            <a:r>
              <a:rPr lang="en-US" sz="2600" dirty="0"/>
              <a:t> </a:t>
            </a:r>
            <a:r>
              <a:rPr lang="en-US" sz="2600" dirty="0" smtClean="0"/>
              <a:t>5. Checking the Excluding out of stock button.</a:t>
            </a:r>
          </a:p>
          <a:p>
            <a:pPr marL="0" indent="0">
              <a:buNone/>
            </a:pPr>
            <a:endParaRPr lang="en-US" sz="2600" dirty="0" smtClean="0"/>
          </a:p>
          <a:p>
            <a:pPr marL="0" indent="0">
              <a:buNone/>
            </a:pPr>
            <a:r>
              <a:rPr lang="en-US" sz="2600" dirty="0"/>
              <a:t> </a:t>
            </a:r>
            <a:r>
              <a:rPr lang="en-US" sz="2600" dirty="0" smtClean="0"/>
              <a:t>6. Searching for bookshelves.</a:t>
            </a:r>
            <a:endParaRPr lang="en-US" sz="2600" dirty="0"/>
          </a:p>
        </p:txBody>
      </p:sp>
    </p:spTree>
    <p:extLst>
      <p:ext uri="{BB962C8B-B14F-4D97-AF65-F5344CB8AC3E}">
        <p14:creationId xmlns:p14="http://schemas.microsoft.com/office/powerpoint/2010/main" val="4163680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925" y="216132"/>
            <a:ext cx="9725688" cy="1421476"/>
          </a:xfrm>
        </p:spPr>
        <p:txBody>
          <a:bodyPr>
            <a:normAutofit/>
          </a:bodyPr>
          <a:lstStyle/>
          <a:p>
            <a:r>
              <a:rPr lang="en-US" sz="2400" dirty="0"/>
              <a:t>Firstly, we validate the site ” </a:t>
            </a:r>
            <a:r>
              <a:rPr lang="en-US" sz="2400" dirty="0">
                <a:hlinkClick r:id="rId2"/>
              </a:rPr>
              <a:t>https://urbanladder.com</a:t>
            </a:r>
            <a:r>
              <a:rPr lang="en-US" sz="2400" dirty="0"/>
              <a:t> “.</a:t>
            </a:r>
            <a:r>
              <a:rPr lang="en-US" sz="2400" dirty="0" smtClean="0"/>
              <a:t/>
            </a:r>
            <a:br>
              <a:rPr lang="en-US" sz="2400" dirty="0" smtClean="0"/>
            </a:br>
            <a:r>
              <a:rPr lang="en-US" sz="2400" dirty="0" smtClean="0"/>
              <a:t>This is the main page of the website “Urban Ladder”.</a:t>
            </a:r>
            <a:br>
              <a:rPr lang="en-US" sz="2400" dirty="0" smtClean="0"/>
            </a:br>
            <a:endParaRPr lang="en-US" sz="2400" dirty="0"/>
          </a:p>
        </p:txBody>
      </p:sp>
      <p:pic>
        <p:nvPicPr>
          <p:cNvPr id="8" name="Content Placeholder 7"/>
          <p:cNvPicPr>
            <a:picLocks noGrp="1" noChangeAspect="1"/>
          </p:cNvPicPr>
          <p:nvPr>
            <p:ph idx="1"/>
          </p:nvPr>
        </p:nvPicPr>
        <p:blipFill rotWithShape="1">
          <a:blip r:embed="rId3"/>
          <a:srcRect l="3308" t="2892" r="7886" b="19747"/>
          <a:stretch/>
        </p:blipFill>
        <p:spPr>
          <a:xfrm>
            <a:off x="2426840" y="1934094"/>
            <a:ext cx="7710604" cy="3876501"/>
          </a:xfrm>
          <a:prstGeom prst="rect">
            <a:avLst/>
          </a:prstGeom>
        </p:spPr>
      </p:pic>
    </p:spTree>
    <p:extLst>
      <p:ext uri="{BB962C8B-B14F-4D97-AF65-F5344CB8AC3E}">
        <p14:creationId xmlns:p14="http://schemas.microsoft.com/office/powerpoint/2010/main" val="2254976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611" y="216131"/>
            <a:ext cx="9734001" cy="1113905"/>
          </a:xfrm>
        </p:spPr>
        <p:txBody>
          <a:bodyPr>
            <a:normAutofit/>
          </a:bodyPr>
          <a:lstStyle/>
          <a:p>
            <a:r>
              <a:rPr lang="en-US" sz="2000" dirty="0" smtClean="0"/>
              <a:t> As we are on the website there is a log in pop up which has to be closed.</a:t>
            </a:r>
            <a:endParaRPr lang="en-US" sz="2000" dirty="0"/>
          </a:p>
        </p:txBody>
      </p:sp>
      <p:pic>
        <p:nvPicPr>
          <p:cNvPr id="6" name="Content Placeholder 5"/>
          <p:cNvPicPr>
            <a:picLocks noGrp="1" noChangeAspect="1"/>
          </p:cNvPicPr>
          <p:nvPr>
            <p:ph idx="1"/>
          </p:nvPr>
        </p:nvPicPr>
        <p:blipFill rotWithShape="1">
          <a:blip r:embed="rId2"/>
          <a:srcRect l="3624" t="3319" r="8324" b="32207"/>
          <a:stretch/>
        </p:blipFill>
        <p:spPr>
          <a:xfrm>
            <a:off x="2082137" y="1987194"/>
            <a:ext cx="8915400" cy="3773526"/>
          </a:xfrm>
          <a:prstGeom prst="rect">
            <a:avLst/>
          </a:prstGeom>
        </p:spPr>
      </p:pic>
    </p:spTree>
    <p:extLst>
      <p:ext uri="{BB962C8B-B14F-4D97-AF65-F5344CB8AC3E}">
        <p14:creationId xmlns:p14="http://schemas.microsoft.com/office/powerpoint/2010/main" val="3447816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429" y="357448"/>
            <a:ext cx="9526183" cy="1454728"/>
          </a:xfrm>
        </p:spPr>
        <p:txBody>
          <a:bodyPr>
            <a:normAutofit/>
          </a:bodyPr>
          <a:lstStyle/>
          <a:p>
            <a:r>
              <a:rPr lang="en-US" sz="2400" dirty="0" smtClean="0"/>
              <a:t>We will check weather the search button is working by keeping the text box empty and we notice that the search button doesn’t work.</a:t>
            </a:r>
            <a:endParaRPr lang="en-US" sz="2400" dirty="0"/>
          </a:p>
        </p:txBody>
      </p:sp>
      <p:pic>
        <p:nvPicPr>
          <p:cNvPr id="4" name="Content Placeholder 3"/>
          <p:cNvPicPr>
            <a:picLocks noGrp="1" noChangeAspect="1"/>
          </p:cNvPicPr>
          <p:nvPr>
            <p:ph idx="1"/>
          </p:nvPr>
        </p:nvPicPr>
        <p:blipFill rotWithShape="1">
          <a:blip r:embed="rId2"/>
          <a:srcRect l="3473" t="3529" r="5371" b="8938"/>
          <a:stretch/>
        </p:blipFill>
        <p:spPr>
          <a:xfrm>
            <a:off x="2525294" y="1671638"/>
            <a:ext cx="7850159" cy="4240212"/>
          </a:xfrm>
          <a:prstGeom prst="rect">
            <a:avLst/>
          </a:prstGeom>
        </p:spPr>
      </p:pic>
    </p:spTree>
    <p:extLst>
      <p:ext uri="{BB962C8B-B14F-4D97-AF65-F5344CB8AC3E}">
        <p14:creationId xmlns:p14="http://schemas.microsoft.com/office/powerpoint/2010/main" val="2330106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423" y="257695"/>
            <a:ext cx="9792190" cy="1471353"/>
          </a:xfrm>
        </p:spPr>
        <p:txBody>
          <a:bodyPr>
            <a:normAutofit/>
          </a:bodyPr>
          <a:lstStyle/>
          <a:p>
            <a:r>
              <a:rPr lang="en-US" sz="2000" dirty="0"/>
              <a:t>S</a:t>
            </a:r>
            <a:r>
              <a:rPr lang="en-US" sz="2000" dirty="0" smtClean="0"/>
              <a:t>earch for ”Bookshelves”.</a:t>
            </a:r>
            <a:r>
              <a:rPr lang="en-US" sz="2000" dirty="0"/>
              <a:t/>
            </a:r>
            <a:br>
              <a:rPr lang="en-US" sz="2000" dirty="0"/>
            </a:br>
            <a:r>
              <a:rPr lang="en-US" sz="2000" dirty="0" smtClean="0"/>
              <a:t>Select storage type and check on “Exclude out of stock” is working or no.</a:t>
            </a:r>
            <a:br>
              <a:rPr lang="en-US" sz="2000" dirty="0" smtClean="0"/>
            </a:br>
            <a:r>
              <a:rPr lang="en-US" sz="2000" dirty="0" smtClean="0"/>
              <a:t>And then the values of first three bookshelves below 15,000/- are taken and displayed into the console.</a:t>
            </a:r>
            <a:endParaRPr lang="en-US" sz="2000" dirty="0"/>
          </a:p>
        </p:txBody>
      </p:sp>
      <p:pic>
        <p:nvPicPr>
          <p:cNvPr id="6" name="Content Placeholder 5"/>
          <p:cNvPicPr>
            <a:picLocks noGrp="1" noChangeAspect="1"/>
          </p:cNvPicPr>
          <p:nvPr>
            <p:ph idx="1"/>
          </p:nvPr>
        </p:nvPicPr>
        <p:blipFill rotWithShape="1">
          <a:blip r:embed="rId2"/>
          <a:srcRect l="3735" t="3762" r="15084" b="15069"/>
          <a:stretch/>
        </p:blipFill>
        <p:spPr>
          <a:xfrm>
            <a:off x="3100648" y="2003366"/>
            <a:ext cx="7514705" cy="4123113"/>
          </a:xfrm>
          <a:prstGeom prst="rect">
            <a:avLst/>
          </a:prstGeom>
        </p:spPr>
      </p:pic>
    </p:spTree>
    <p:extLst>
      <p:ext uri="{BB962C8B-B14F-4D97-AF65-F5344CB8AC3E}">
        <p14:creationId xmlns:p14="http://schemas.microsoft.com/office/powerpoint/2010/main" val="198517942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1425</TotalTime>
  <Words>855</Words>
  <Application>Microsoft Office PowerPoint</Application>
  <PresentationFormat>Widescreen</PresentationFormat>
  <Paragraphs>85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Algerian</vt:lpstr>
      <vt:lpstr>Arial</vt:lpstr>
      <vt:lpstr>Century Gothic</vt:lpstr>
      <vt:lpstr>Wingdings</vt:lpstr>
      <vt:lpstr>Wingdings 3</vt:lpstr>
      <vt:lpstr>Wisp</vt:lpstr>
      <vt:lpstr>PowerPoint Presentation</vt:lpstr>
      <vt:lpstr>TEAM MEMBERS:</vt:lpstr>
      <vt:lpstr>Introduction:</vt:lpstr>
      <vt:lpstr>Technologies Used:</vt:lpstr>
      <vt:lpstr>TEST CASE-1</vt:lpstr>
      <vt:lpstr>Firstly, we validate the site ” https://urbanladder.com “. This is the main page of the website “Urban Ladder”. </vt:lpstr>
      <vt:lpstr> As we are on the website there is a log in pop up which has to be closed.</vt:lpstr>
      <vt:lpstr>We will check weather the search button is working by keeping the text box empty and we notice that the search button doesn’t work.</vt:lpstr>
      <vt:lpstr>Search for ”Bookshelves”. Select storage type and check on “Exclude out of stock” is working or no. And then the values of first three bookshelves below 15,000/- are taken and displayed into the console.</vt:lpstr>
      <vt:lpstr>TEST CASE-2 </vt:lpstr>
      <vt:lpstr>In this scenario, we firstly search for “Collections” and check weather the drop down list is working or no .  </vt:lpstr>
      <vt:lpstr>Next , we check for “Being at home” from collections. The sub menu list from ‘Being at home’ are displayed . </vt:lpstr>
      <vt:lpstr>TEST CASE-3 PART-1 </vt:lpstr>
      <vt:lpstr>Firstly, we select “Gift cards” option from the home page.</vt:lpstr>
      <vt:lpstr>Select the occasion from the below options. We are selecting “Birthday/Anniversary” as our occasion.</vt:lpstr>
      <vt:lpstr>It leads us to the next module to customize the gift card. In this we try to enter the amount more than 5,00,000. We notice that the Next button is disabled .</vt:lpstr>
      <vt:lpstr>We will enter the amount less than 1000 and we notice the Next button is disabled.</vt:lpstr>
      <vt:lpstr>Now , we enter the correct amount within the given range. That is more than 1,000 and less than 5,00,000. The Next button is enabled.</vt:lpstr>
      <vt:lpstr>The date to send should be selected from the drop down list. We should be able to select the date and month from thedrop down list.</vt:lpstr>
      <vt:lpstr>TEST CASE-3 PART-2</vt:lpstr>
      <vt:lpstr>After entering the amount, we are lead to the next module where we have to give the details of the person whom we are sending the gift card. In the first scenario, we are filling the details without the email address and we get and error which says “Please fill out this field”.</vt:lpstr>
      <vt:lpstr>In the second case, we try to not fill the name and try to confirm the module. Here, we notice that there is an error that says “ Please fill out this field”.</vt:lpstr>
      <vt:lpstr>In this scenario, we keep the phone number empty and confirm. We again get an error that says “ Please fill out this field”.</vt:lpstr>
      <vt:lpstr>When we try to give a message more than 200 words , we don’t get to move forward after the limit of 200 words exceeds. The message has to be only of 200 words.</vt:lpstr>
      <vt:lpstr>In this last scenario, we try to give an invalid email and this time we have an error displayed according to the error. In the below  invalid email we have given a special character and missed @ symbol. The error we get is “Please include an ‘@’ in the email address. ‘Julie&lt;3gmail.com’ is missing an ‘@’.”.</vt:lpstr>
      <vt:lpstr>TEST CASE-4</vt:lpstr>
      <vt:lpstr>In this case, we search for “Study chairs”. We display the highly recommended first three study chairs with their prices.</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dc:title>
  <dc:creator>Goje, Niharika (Cognizant)</dc:creator>
  <cp:lastModifiedBy>Goje, Niharika (Cognizant)</cp:lastModifiedBy>
  <cp:revision>32</cp:revision>
  <dcterms:created xsi:type="dcterms:W3CDTF">2021-03-08T13:08:12Z</dcterms:created>
  <dcterms:modified xsi:type="dcterms:W3CDTF">2021-03-09T12:56:52Z</dcterms:modified>
</cp:coreProperties>
</file>